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22" r:id="rId3"/>
    <p:sldId id="323" r:id="rId4"/>
    <p:sldId id="332" r:id="rId5"/>
    <p:sldId id="324" r:id="rId6"/>
    <p:sldId id="325" r:id="rId7"/>
    <p:sldId id="333" r:id="rId8"/>
    <p:sldId id="334" r:id="rId9"/>
    <p:sldId id="335" r:id="rId10"/>
    <p:sldId id="336" r:id="rId11"/>
    <p:sldId id="337" r:id="rId12"/>
    <p:sldId id="338" r:id="rId13"/>
    <p:sldId id="339" r:id="rId14"/>
    <p:sldId id="340" r:id="rId15"/>
    <p:sldId id="341" r:id="rId16"/>
    <p:sldId id="342" r:id="rId17"/>
    <p:sldId id="32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CC9900"/>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291" autoAdjust="0"/>
  </p:normalViewPr>
  <p:slideViewPr>
    <p:cSldViewPr>
      <p:cViewPr>
        <p:scale>
          <a:sx n="75" d="100"/>
          <a:sy n="75" d="100"/>
        </p:scale>
        <p:origin x="117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49F9B3C-CC67-4FB0-B743-3E279AEE8763}" type="datetimeFigureOut">
              <a:rPr lang="en-US" smtClean="0"/>
              <a:pPr/>
              <a:t>7/28/2022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18EC7C-0D21-46D7-810E-B6A6025F196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9F9B3C-CC67-4FB0-B743-3E279AEE8763}" type="datetimeFigureOut">
              <a:rPr lang="en-US" smtClean="0"/>
              <a:pPr/>
              <a:t>7/28/2022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18EC7C-0D21-46D7-810E-B6A6025F196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9F9B3C-CC67-4FB0-B743-3E279AEE8763}" type="datetimeFigureOut">
              <a:rPr lang="en-US" smtClean="0"/>
              <a:pPr/>
              <a:t>7/28/2022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18EC7C-0D21-46D7-810E-B6A6025F196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49F9B3C-CC67-4FB0-B743-3E279AEE8763}" type="datetimeFigureOut">
              <a:rPr lang="en-US" smtClean="0"/>
              <a:pPr/>
              <a:t>7/28/2022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18EC7C-0D21-46D7-810E-B6A6025F196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49F9B3C-CC67-4FB0-B743-3E279AEE8763}" type="datetimeFigureOut">
              <a:rPr lang="en-US" smtClean="0"/>
              <a:pPr/>
              <a:t>7/28/2022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18EC7C-0D21-46D7-810E-B6A6025F196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49F9B3C-CC67-4FB0-B743-3E279AEE8763}" type="datetimeFigureOut">
              <a:rPr lang="en-US" smtClean="0"/>
              <a:pPr/>
              <a:t>7/28/2022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18EC7C-0D21-46D7-810E-B6A6025F196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49F9B3C-CC67-4FB0-B743-3E279AEE8763}" type="datetimeFigureOut">
              <a:rPr lang="en-US" smtClean="0"/>
              <a:pPr/>
              <a:t>7/28/2022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18EC7C-0D21-46D7-810E-B6A6025F196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49F9B3C-CC67-4FB0-B743-3E279AEE8763}" type="datetimeFigureOut">
              <a:rPr lang="en-US" smtClean="0"/>
              <a:pPr/>
              <a:t>7/28/2022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18EC7C-0D21-46D7-810E-B6A6025F196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9F9B3C-CC67-4FB0-B743-3E279AEE8763}" type="datetimeFigureOut">
              <a:rPr lang="en-US" smtClean="0"/>
              <a:pPr/>
              <a:t>7/28/2022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18EC7C-0D21-46D7-810E-B6A6025F196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49F9B3C-CC67-4FB0-B743-3E279AEE8763}" type="datetimeFigureOut">
              <a:rPr lang="en-US" smtClean="0"/>
              <a:pPr/>
              <a:t>7/28/2022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18EC7C-0D21-46D7-810E-B6A6025F196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49F9B3C-CC67-4FB0-B743-3E279AEE8763}" type="datetimeFigureOut">
              <a:rPr lang="en-US" smtClean="0"/>
              <a:pPr/>
              <a:t>7/28/2022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18EC7C-0D21-46D7-810E-B6A6025F196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83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9F9B3C-CC67-4FB0-B743-3E279AEE8763}" type="datetimeFigureOut">
              <a:rPr lang="en-US" smtClean="0"/>
              <a:pPr/>
              <a:t>7/28/2022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18EC7C-0D21-46D7-810E-B6A6025F196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AutoShape 2" descr="Career Guidance and placement cell, SGGSJ Govt. College, Paonta Sahib -  Home | Faceboo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 name="Picture 6"/>
          <p:cNvPicPr>
            <a:picLocks noChangeAspect="1" noChangeArrowheads="1"/>
          </p:cNvPicPr>
          <p:nvPr/>
        </p:nvPicPr>
        <p:blipFill>
          <a:blip r:embed="rId2"/>
          <a:srcRect/>
          <a:stretch>
            <a:fillRect/>
          </a:stretch>
        </p:blipFill>
        <p:spPr bwMode="auto">
          <a:xfrm>
            <a:off x="228600" y="4572000"/>
            <a:ext cx="8534400" cy="2047875"/>
          </a:xfrm>
          <a:prstGeom prst="rect">
            <a:avLst/>
          </a:prstGeom>
          <a:noFill/>
          <a:ln w="9525">
            <a:noFill/>
            <a:miter lim="800000"/>
            <a:headEnd/>
            <a:tailEnd/>
          </a:ln>
          <a:effectLst/>
        </p:spPr>
      </p:pic>
      <p:sp>
        <p:nvSpPr>
          <p:cNvPr id="7" name="Rectangle 6"/>
          <p:cNvSpPr/>
          <p:nvPr/>
        </p:nvSpPr>
        <p:spPr>
          <a:xfrm>
            <a:off x="534244" y="5132368"/>
            <a:ext cx="7923956" cy="954107"/>
          </a:xfrm>
          <a:prstGeom prst="rect">
            <a:avLst/>
          </a:prstGeom>
        </p:spPr>
        <p:txBody>
          <a:bodyPr wrap="square">
            <a:spAutoFit/>
          </a:bodyPr>
          <a:lstStyle/>
          <a:p>
            <a:pPr algn="ctr"/>
            <a:r>
              <a:rPr lang="en-US" sz="2800" dirty="0">
                <a:solidFill>
                  <a:srgbClr val="002060"/>
                </a:solidFill>
                <a:latin typeface="Berlin Sans FB Demi" pitchFamily="34" charset="0"/>
              </a:rPr>
              <a:t> SHRI GURU GOBIND SINGH JI GOVT. COLLEGE, </a:t>
            </a:r>
          </a:p>
          <a:p>
            <a:pPr algn="ctr"/>
            <a:r>
              <a:rPr lang="en-US" sz="2800" dirty="0">
                <a:solidFill>
                  <a:srgbClr val="002060"/>
                </a:solidFill>
                <a:latin typeface="Berlin Sans FB Demi" pitchFamily="34" charset="0"/>
              </a:rPr>
              <a:t>PAONTA SAHIB, SIRMOUR (H.P) </a:t>
            </a:r>
          </a:p>
        </p:txBody>
      </p:sp>
      <p:pic>
        <p:nvPicPr>
          <p:cNvPr id="8" name="Picture 11"/>
          <p:cNvPicPr>
            <a:picLocks noChangeAspect="1" noChangeArrowheads="1"/>
          </p:cNvPicPr>
          <p:nvPr/>
        </p:nvPicPr>
        <p:blipFill>
          <a:blip r:embed="rId3"/>
          <a:srcRect/>
          <a:stretch>
            <a:fillRect/>
          </a:stretch>
        </p:blipFill>
        <p:spPr bwMode="auto">
          <a:xfrm>
            <a:off x="152400" y="228600"/>
            <a:ext cx="8610600" cy="2590800"/>
          </a:xfrm>
          <a:prstGeom prst="rect">
            <a:avLst/>
          </a:prstGeom>
          <a:noFill/>
          <a:ln w="9525">
            <a:noFill/>
            <a:miter lim="800000"/>
            <a:headEnd/>
            <a:tailEnd/>
          </a:ln>
          <a:effectLst/>
        </p:spPr>
      </p:pic>
      <p:pic>
        <p:nvPicPr>
          <p:cNvPr id="1026" name="Picture 2"/>
          <p:cNvPicPr>
            <a:picLocks noChangeAspect="1" noChangeArrowheads="1"/>
          </p:cNvPicPr>
          <p:nvPr/>
        </p:nvPicPr>
        <p:blipFill>
          <a:blip r:embed="rId4"/>
          <a:srcRect/>
          <a:stretch>
            <a:fillRect/>
          </a:stretch>
        </p:blipFill>
        <p:spPr bwMode="auto">
          <a:xfrm>
            <a:off x="2895600" y="304800"/>
            <a:ext cx="3200400" cy="2514600"/>
          </a:xfrm>
          <a:prstGeom prst="rect">
            <a:avLst/>
          </a:prstGeom>
          <a:noFill/>
          <a:ln w="9525">
            <a:noFill/>
            <a:miter lim="800000"/>
            <a:headEnd/>
            <a:tailEnd/>
          </a:ln>
          <a:effectLst/>
        </p:spPr>
      </p:pic>
      <p:pic>
        <p:nvPicPr>
          <p:cNvPr id="1027" name="Picture 3"/>
          <p:cNvPicPr>
            <a:picLocks noChangeAspect="1" noChangeArrowheads="1"/>
          </p:cNvPicPr>
          <p:nvPr/>
        </p:nvPicPr>
        <p:blipFill>
          <a:blip r:embed="rId5" cstate="print"/>
          <a:srcRect/>
          <a:stretch>
            <a:fillRect/>
          </a:stretch>
        </p:blipFill>
        <p:spPr bwMode="auto">
          <a:xfrm>
            <a:off x="2057400" y="2819400"/>
            <a:ext cx="4724400" cy="1755457"/>
          </a:xfrm>
          <a:prstGeom prst="rect">
            <a:avLst/>
          </a:prstGeom>
          <a:noFill/>
          <a:ln w="9525">
            <a:noFill/>
            <a:miter lim="800000"/>
            <a:headEnd/>
            <a:tailEnd/>
          </a:ln>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A42E53C-6255-4491-A223-C1D169ED35DF}"/>
              </a:ext>
            </a:extLst>
          </p:cNvPr>
          <p:cNvSpPr>
            <a:spLocks noGrp="1"/>
          </p:cNvSpPr>
          <p:nvPr>
            <p:ph idx="1"/>
          </p:nvPr>
        </p:nvSpPr>
        <p:spPr>
          <a:xfrm>
            <a:off x="457200" y="838200"/>
            <a:ext cx="8229600" cy="5287963"/>
          </a:xfrm>
        </p:spPr>
        <p:txBody>
          <a:bodyPr>
            <a:noAutofit/>
          </a:bodyPr>
          <a:lstStyle/>
          <a:p>
            <a:r>
              <a:rPr lang="en-US" sz="2200" dirty="0"/>
              <a:t>There are some important points which one should keep in mind while planning to organize an Athletic Meet, such as: </a:t>
            </a:r>
          </a:p>
          <a:p>
            <a:pPr marL="857250" lvl="1" indent="-457200">
              <a:buFont typeface="Wingdings" panose="05000000000000000000" pitchFamily="2" charset="2"/>
              <a:buChar char="§"/>
            </a:pPr>
            <a:r>
              <a:rPr lang="en-US" sz="2200" dirty="0"/>
              <a:t>Suitable month and date to hold an athletic meet.  Approximate number of participants. </a:t>
            </a:r>
          </a:p>
          <a:p>
            <a:pPr marL="857250" lvl="1" indent="-457200">
              <a:buFont typeface="Wingdings" panose="05000000000000000000" pitchFamily="2" charset="2"/>
              <a:buChar char="§"/>
            </a:pPr>
            <a:r>
              <a:rPr lang="en-US" sz="2200" dirty="0"/>
              <a:t>Selection of Athletic events to be included in the </a:t>
            </a:r>
            <a:r>
              <a:rPr lang="en-US" sz="2200" dirty="0" err="1"/>
              <a:t>programme</a:t>
            </a:r>
            <a:r>
              <a:rPr lang="en-US" sz="2200" dirty="0"/>
              <a:t>. </a:t>
            </a:r>
          </a:p>
          <a:p>
            <a:pPr marL="857250" lvl="1" indent="-457200">
              <a:buFont typeface="Wingdings" panose="05000000000000000000" pitchFamily="2" charset="2"/>
              <a:buChar char="§"/>
            </a:pPr>
            <a:r>
              <a:rPr lang="en-US" sz="2200" dirty="0"/>
              <a:t>Selection and Availability of Chief Guests for the inauguration of the meet and prize distribution. </a:t>
            </a:r>
          </a:p>
          <a:p>
            <a:pPr marL="857250" lvl="1" indent="-457200">
              <a:buFont typeface="Wingdings" panose="05000000000000000000" pitchFamily="2" charset="2"/>
              <a:buChar char="§"/>
            </a:pPr>
            <a:r>
              <a:rPr lang="en-US" sz="2200" dirty="0"/>
              <a:t>Selection of groups for the march past. </a:t>
            </a:r>
          </a:p>
          <a:p>
            <a:pPr marL="857250" lvl="1" indent="-457200">
              <a:buFont typeface="Wingdings" panose="05000000000000000000" pitchFamily="2" charset="2"/>
              <a:buChar char="§"/>
            </a:pPr>
            <a:r>
              <a:rPr lang="en-US" sz="2200" dirty="0"/>
              <a:t>Availability of finances required for the purchase of prizes, refreshment, and other materials.</a:t>
            </a:r>
          </a:p>
          <a:p>
            <a:pPr marL="857250" lvl="1" indent="-457200">
              <a:buFont typeface="Wingdings" panose="05000000000000000000" pitchFamily="2" charset="2"/>
              <a:buChar char="§"/>
            </a:pPr>
            <a:r>
              <a:rPr lang="en-US" sz="2200" dirty="0"/>
              <a:t>Kind of prizes to be purchased. </a:t>
            </a:r>
          </a:p>
          <a:p>
            <a:pPr marL="857250" lvl="1" indent="-457200">
              <a:buFont typeface="Wingdings" panose="05000000000000000000" pitchFamily="2" charset="2"/>
              <a:buChar char="§"/>
            </a:pPr>
            <a:r>
              <a:rPr lang="en-US" sz="2200" dirty="0"/>
              <a:t>Menu of refreshment to be served. </a:t>
            </a:r>
          </a:p>
          <a:p>
            <a:pPr marL="857250" lvl="1" indent="-457200">
              <a:buFont typeface="Wingdings" panose="05000000000000000000" pitchFamily="2" charset="2"/>
              <a:buChar char="§"/>
            </a:pPr>
            <a:r>
              <a:rPr lang="en-US" sz="2200" dirty="0"/>
              <a:t>Identification of special invitees and their approximate number.</a:t>
            </a:r>
          </a:p>
        </p:txBody>
      </p:sp>
    </p:spTree>
    <p:extLst>
      <p:ext uri="{BB962C8B-B14F-4D97-AF65-F5344CB8AC3E}">
        <p14:creationId xmlns:p14="http://schemas.microsoft.com/office/powerpoint/2010/main" val="132988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C2F1DE-65D6-410A-A967-329F45AD73E5}"/>
              </a:ext>
            </a:extLst>
          </p:cNvPr>
          <p:cNvSpPr>
            <a:spLocks noGrp="1"/>
          </p:cNvSpPr>
          <p:nvPr>
            <p:ph idx="1"/>
          </p:nvPr>
        </p:nvSpPr>
        <p:spPr>
          <a:xfrm>
            <a:off x="457200" y="457200"/>
            <a:ext cx="8229600" cy="5668963"/>
          </a:xfrm>
        </p:spPr>
        <p:txBody>
          <a:bodyPr>
            <a:normAutofit fontScale="77500" lnSpcReduction="20000"/>
          </a:bodyPr>
          <a:lstStyle/>
          <a:p>
            <a:r>
              <a:rPr lang="en-US" dirty="0"/>
              <a:t>The work involved in the </a:t>
            </a:r>
            <a:r>
              <a:rPr lang="en-US" dirty="0" err="1"/>
              <a:t>organisation</a:t>
            </a:r>
            <a:r>
              <a:rPr lang="en-US" dirty="0"/>
              <a:t> and the conduct of the sports meet may be divided under three heads, such as: Pre-Meet Work During Meet Work Post Meet Work.</a:t>
            </a:r>
          </a:p>
          <a:p>
            <a:endParaRPr lang="en-US" dirty="0"/>
          </a:p>
          <a:p>
            <a:r>
              <a:rPr lang="en-US" dirty="0"/>
              <a:t>There shall be an organizing committee which shall be responsible for the successful and smooth conduct of the Annual Sports Meet. Several sub-committees shall be formed and work under the </a:t>
            </a:r>
            <a:r>
              <a:rPr lang="en-US" dirty="0" err="1"/>
              <a:t>organising</a:t>
            </a:r>
            <a:r>
              <a:rPr lang="en-US" dirty="0"/>
              <a:t> committee. The sub- committees and their duties are as follows; Committee for publicity. Committee for Grounds and Equipment. Committee for the Officials. Committee for Accommodation and Seating Arrangement. Committee for Reception. Committee for Decoration and Ceremonies. Committee for Purchase of Trophies/Awards. Committee for Refreshment and Entertainment. Committee </a:t>
            </a:r>
            <a:r>
              <a:rPr lang="en-US" dirty="0" err="1"/>
              <a:t>Programme</a:t>
            </a:r>
            <a:r>
              <a:rPr lang="en-US" dirty="0"/>
              <a:t>. Committee for Maintaining Discipline. Pre-Meet Work.</a:t>
            </a:r>
          </a:p>
          <a:p>
            <a:endParaRPr lang="en-US" dirty="0"/>
          </a:p>
        </p:txBody>
      </p:sp>
    </p:spTree>
    <p:extLst>
      <p:ext uri="{BB962C8B-B14F-4D97-AF65-F5344CB8AC3E}">
        <p14:creationId xmlns:p14="http://schemas.microsoft.com/office/powerpoint/2010/main" val="20160829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79D40A-D930-4A57-B461-6DB2AAE6A00B}"/>
              </a:ext>
            </a:extLst>
          </p:cNvPr>
          <p:cNvSpPr>
            <a:spLocks noGrp="1"/>
          </p:cNvSpPr>
          <p:nvPr>
            <p:ph idx="1"/>
          </p:nvPr>
        </p:nvSpPr>
        <p:spPr>
          <a:xfrm>
            <a:off x="457200" y="533400"/>
            <a:ext cx="8229600" cy="5592763"/>
          </a:xfrm>
        </p:spPr>
        <p:txBody>
          <a:bodyPr>
            <a:normAutofit fontScale="85000" lnSpcReduction="20000"/>
          </a:bodyPr>
          <a:lstStyle/>
          <a:p>
            <a:pPr marL="0" indent="0">
              <a:buNone/>
            </a:pPr>
            <a:r>
              <a:rPr lang="en-US" b="1" dirty="0"/>
              <a:t>DURING MEET WORK</a:t>
            </a:r>
          </a:p>
          <a:p>
            <a:r>
              <a:rPr lang="en-US" dirty="0"/>
              <a:t>The director of the competition directs the running of the athletic meet as per </a:t>
            </a:r>
            <a:r>
              <a:rPr lang="en-US" dirty="0" err="1"/>
              <a:t>programme</a:t>
            </a:r>
            <a:r>
              <a:rPr lang="en-US" dirty="0"/>
              <a:t>. </a:t>
            </a:r>
          </a:p>
          <a:p>
            <a:r>
              <a:rPr lang="en-US" dirty="0"/>
              <a:t>The technical officials should report at least 30 minutes prior to the start of competitions. </a:t>
            </a:r>
          </a:p>
          <a:p>
            <a:r>
              <a:rPr lang="en-US" dirty="0"/>
              <a:t>The announcer, call room manager and the starter hold the key to a successful conduct of the meet. </a:t>
            </a:r>
          </a:p>
          <a:p>
            <a:r>
              <a:rPr lang="en-US" dirty="0"/>
              <a:t>Preferably at least two announcers must be assigned the responsibility for announcement. </a:t>
            </a:r>
          </a:p>
          <a:p>
            <a:r>
              <a:rPr lang="en-US" dirty="0"/>
              <a:t>The responsibilities to be performed by the announcer are to announce results, scores and performances, to announce calls for the events, to introduce competitors, their lanes and their previous performances and records. Indicating new records, past performances, lap times, distances, heights etc.</a:t>
            </a:r>
          </a:p>
        </p:txBody>
      </p:sp>
    </p:spTree>
    <p:extLst>
      <p:ext uri="{BB962C8B-B14F-4D97-AF65-F5344CB8AC3E}">
        <p14:creationId xmlns:p14="http://schemas.microsoft.com/office/powerpoint/2010/main" val="422823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10CC13-B588-45CD-9AA9-BF664A529481}"/>
              </a:ext>
            </a:extLst>
          </p:cNvPr>
          <p:cNvSpPr>
            <a:spLocks noGrp="1"/>
          </p:cNvSpPr>
          <p:nvPr>
            <p:ph idx="1"/>
          </p:nvPr>
        </p:nvSpPr>
        <p:spPr>
          <a:xfrm>
            <a:off x="457200" y="533400"/>
            <a:ext cx="8229600" cy="5592763"/>
          </a:xfrm>
        </p:spPr>
        <p:txBody>
          <a:bodyPr>
            <a:normAutofit fontScale="92500"/>
          </a:bodyPr>
          <a:lstStyle/>
          <a:p>
            <a:pPr marL="0" indent="0">
              <a:buNone/>
            </a:pPr>
            <a:r>
              <a:rPr lang="en-US" sz="2400" b="1" dirty="0"/>
              <a:t>OPENING CEREMONY</a:t>
            </a:r>
          </a:p>
          <a:p>
            <a:r>
              <a:rPr lang="en-US" sz="2400" dirty="0"/>
              <a:t>Assembly of participants outside the stadium/arena. </a:t>
            </a:r>
          </a:p>
          <a:p>
            <a:r>
              <a:rPr lang="en-US" sz="2400" dirty="0"/>
              <a:t>Arrival of the Chief Guest</a:t>
            </a:r>
          </a:p>
          <a:p>
            <a:r>
              <a:rPr lang="en-US" sz="2400" dirty="0"/>
              <a:t>Welcome speech </a:t>
            </a:r>
          </a:p>
          <a:p>
            <a:r>
              <a:rPr lang="en-US" sz="2400" dirty="0"/>
              <a:t>March past of the teams in alphabetical order </a:t>
            </a:r>
          </a:p>
          <a:p>
            <a:r>
              <a:rPr lang="en-US" sz="2400" dirty="0"/>
              <a:t>Teams march in and assemble in arena. </a:t>
            </a:r>
          </a:p>
          <a:p>
            <a:r>
              <a:rPr lang="en-US" sz="2400" dirty="0"/>
              <a:t>Welcome speech by the President/Chairman/Secretary of the organizing unit; welcomes the Chief Guest and other dignitaries.</a:t>
            </a:r>
          </a:p>
          <a:p>
            <a:r>
              <a:rPr lang="en-US" sz="2400" dirty="0"/>
              <a:t>Address by president of the Organizing Committee. </a:t>
            </a:r>
          </a:p>
          <a:p>
            <a:r>
              <a:rPr lang="en-US" sz="2400" dirty="0"/>
              <a:t>President requests the Chief Guest to declare the meet open. </a:t>
            </a:r>
          </a:p>
          <a:p>
            <a:r>
              <a:rPr lang="en-US" sz="2400" dirty="0"/>
              <a:t>Declaration of meet open, followed by balloon release or crackers burning. </a:t>
            </a:r>
          </a:p>
          <a:p>
            <a:r>
              <a:rPr lang="en-US" sz="2400" dirty="0"/>
              <a:t>Flag hoisting  Torch Relay</a:t>
            </a:r>
          </a:p>
          <a:p>
            <a:r>
              <a:rPr lang="en-US" sz="2400" dirty="0"/>
              <a:t>Oath taking by local captain</a:t>
            </a:r>
          </a:p>
        </p:txBody>
      </p:sp>
    </p:spTree>
    <p:extLst>
      <p:ext uri="{BB962C8B-B14F-4D97-AF65-F5344CB8AC3E}">
        <p14:creationId xmlns:p14="http://schemas.microsoft.com/office/powerpoint/2010/main" val="2557162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544D1E-189F-44CC-85F6-7C934B793383}"/>
              </a:ext>
            </a:extLst>
          </p:cNvPr>
          <p:cNvSpPr>
            <a:spLocks noGrp="1"/>
          </p:cNvSpPr>
          <p:nvPr>
            <p:ph idx="1"/>
          </p:nvPr>
        </p:nvSpPr>
        <p:spPr>
          <a:xfrm>
            <a:off x="457200" y="533400"/>
            <a:ext cx="8229600" cy="5592763"/>
          </a:xfrm>
        </p:spPr>
        <p:txBody>
          <a:bodyPr/>
          <a:lstStyle/>
          <a:p>
            <a:pPr marL="0" indent="0">
              <a:buNone/>
            </a:pPr>
            <a:r>
              <a:rPr lang="en-US" b="1" dirty="0"/>
              <a:t>VICTORY CEREMONY </a:t>
            </a:r>
          </a:p>
          <a:p>
            <a:r>
              <a:rPr lang="en-US" dirty="0"/>
              <a:t>The victory ceremony of the events should be done at regular intervals. </a:t>
            </a:r>
          </a:p>
          <a:p>
            <a:r>
              <a:rPr lang="en-US" dirty="0"/>
              <a:t>The announcer announces the medal winners and the guest of </a:t>
            </a:r>
            <a:r>
              <a:rPr lang="en-US" dirty="0" err="1"/>
              <a:t>honour</a:t>
            </a:r>
            <a:r>
              <a:rPr lang="en-US" dirty="0"/>
              <a:t> for the ceremony and also a person to escort him/her. </a:t>
            </a:r>
          </a:p>
          <a:p>
            <a:r>
              <a:rPr lang="en-US" dirty="0"/>
              <a:t>The third place should be given first, followed by second and first; suitable music may be played.</a:t>
            </a:r>
          </a:p>
        </p:txBody>
      </p:sp>
    </p:spTree>
    <p:extLst>
      <p:ext uri="{BB962C8B-B14F-4D97-AF65-F5344CB8AC3E}">
        <p14:creationId xmlns:p14="http://schemas.microsoft.com/office/powerpoint/2010/main" val="2797971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98695F-F9DE-486E-B6E9-45B22A1A4AB3}"/>
              </a:ext>
            </a:extLst>
          </p:cNvPr>
          <p:cNvSpPr>
            <a:spLocks noGrp="1"/>
          </p:cNvSpPr>
          <p:nvPr>
            <p:ph idx="1"/>
          </p:nvPr>
        </p:nvSpPr>
        <p:spPr>
          <a:xfrm>
            <a:off x="457200" y="457200"/>
            <a:ext cx="8229600" cy="5668963"/>
          </a:xfrm>
        </p:spPr>
        <p:txBody>
          <a:bodyPr>
            <a:normAutofit fontScale="92500" lnSpcReduction="20000"/>
          </a:bodyPr>
          <a:lstStyle/>
          <a:p>
            <a:pPr marL="0" indent="0">
              <a:buNone/>
            </a:pPr>
            <a:r>
              <a:rPr lang="en-US" b="1" dirty="0"/>
              <a:t>CLOSING CEREMONY </a:t>
            </a:r>
          </a:p>
          <a:p>
            <a:r>
              <a:rPr lang="en-US" dirty="0"/>
              <a:t>Assembly of the teams outside arena.</a:t>
            </a:r>
          </a:p>
          <a:p>
            <a:r>
              <a:rPr lang="en-US" dirty="0"/>
              <a:t>Arrival of the Chief Guest. </a:t>
            </a:r>
          </a:p>
          <a:p>
            <a:r>
              <a:rPr lang="en-US" dirty="0"/>
              <a:t>Welcome of Chief Guest.</a:t>
            </a:r>
          </a:p>
          <a:p>
            <a:r>
              <a:rPr lang="en-US" dirty="0"/>
              <a:t>Address by the Chief Guest. </a:t>
            </a:r>
          </a:p>
          <a:p>
            <a:r>
              <a:rPr lang="en-US" dirty="0"/>
              <a:t>Presentation of competition/meet report.</a:t>
            </a:r>
          </a:p>
          <a:p>
            <a:r>
              <a:rPr lang="en-US" dirty="0"/>
              <a:t>Declaration of meet closed. </a:t>
            </a:r>
          </a:p>
          <a:p>
            <a:r>
              <a:rPr lang="en-US" dirty="0"/>
              <a:t>Lowering of Flag and hand over to next organizing unit. </a:t>
            </a:r>
          </a:p>
          <a:p>
            <a:r>
              <a:rPr lang="en-US" dirty="0"/>
              <a:t>Vote of thanks. </a:t>
            </a:r>
          </a:p>
          <a:p>
            <a:r>
              <a:rPr lang="en-US" dirty="0"/>
              <a:t>Extinguishing of the flame.</a:t>
            </a:r>
          </a:p>
          <a:p>
            <a:r>
              <a:rPr lang="en-US" dirty="0"/>
              <a:t>Get together with refreshment.</a:t>
            </a:r>
          </a:p>
        </p:txBody>
      </p:sp>
    </p:spTree>
    <p:extLst>
      <p:ext uri="{BB962C8B-B14F-4D97-AF65-F5344CB8AC3E}">
        <p14:creationId xmlns:p14="http://schemas.microsoft.com/office/powerpoint/2010/main" val="32540266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18BFC3-DD3D-4983-88F8-95318AFE9A66}"/>
              </a:ext>
            </a:extLst>
          </p:cNvPr>
          <p:cNvSpPr>
            <a:spLocks noGrp="1"/>
          </p:cNvSpPr>
          <p:nvPr>
            <p:ph idx="1"/>
          </p:nvPr>
        </p:nvSpPr>
        <p:spPr>
          <a:xfrm>
            <a:off x="457200" y="685800"/>
            <a:ext cx="8229600" cy="5440363"/>
          </a:xfrm>
        </p:spPr>
        <p:txBody>
          <a:bodyPr>
            <a:normAutofit fontScale="92500" lnSpcReduction="20000"/>
          </a:bodyPr>
          <a:lstStyle/>
          <a:p>
            <a:pPr marL="0" indent="0">
              <a:buNone/>
            </a:pPr>
            <a:r>
              <a:rPr lang="en-US" b="1" dirty="0"/>
              <a:t>POST-MEET WORK </a:t>
            </a:r>
          </a:p>
          <a:p>
            <a:r>
              <a:rPr lang="en-US" dirty="0"/>
              <a:t>At conclusion of the competition, final results should be tabulated. </a:t>
            </a:r>
          </a:p>
          <a:p>
            <a:r>
              <a:rPr lang="en-US" dirty="0"/>
              <a:t>All compiled results should be handed over to the coaches, managers or captains of all teams. </a:t>
            </a:r>
          </a:p>
          <a:p>
            <a:r>
              <a:rPr lang="en-US" dirty="0"/>
              <a:t>Final report should be prepared in detail and submitted to the executive committee. Borrowed </a:t>
            </a:r>
            <a:r>
              <a:rPr lang="en-US" dirty="0" err="1"/>
              <a:t>equipments</a:t>
            </a:r>
            <a:r>
              <a:rPr lang="en-US" dirty="0"/>
              <a:t> etc. </a:t>
            </a:r>
          </a:p>
          <a:p>
            <a:r>
              <a:rPr lang="en-US" dirty="0"/>
              <a:t>should be returned in time. </a:t>
            </a:r>
          </a:p>
          <a:p>
            <a:r>
              <a:rPr lang="en-US" dirty="0"/>
              <a:t>The letter of thanks and appreciations should be sent to all the officials, organizers and related agencies who have helped in the successful conduct of the competitions.</a:t>
            </a:r>
          </a:p>
        </p:txBody>
      </p:sp>
    </p:spTree>
    <p:extLst>
      <p:ext uri="{BB962C8B-B14F-4D97-AF65-F5344CB8AC3E}">
        <p14:creationId xmlns:p14="http://schemas.microsoft.com/office/powerpoint/2010/main" val="7927163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85F405C-4A39-4C87-9E56-4B8665AB4513}"/>
              </a:ext>
            </a:extLst>
          </p:cNvPr>
          <p:cNvPicPr>
            <a:picLocks noChangeAspect="1"/>
          </p:cNvPicPr>
          <p:nvPr/>
        </p:nvPicPr>
        <p:blipFill>
          <a:blip r:embed="rId2"/>
          <a:stretch>
            <a:fillRect/>
          </a:stretch>
        </p:blipFill>
        <p:spPr>
          <a:xfrm>
            <a:off x="1219200" y="990600"/>
            <a:ext cx="6324600" cy="4876800"/>
          </a:xfrm>
          <a:prstGeom prst="rect">
            <a:avLst/>
          </a:prstGeom>
        </p:spPr>
      </p:pic>
    </p:spTree>
    <p:extLst>
      <p:ext uri="{BB962C8B-B14F-4D97-AF65-F5344CB8AC3E}">
        <p14:creationId xmlns:p14="http://schemas.microsoft.com/office/powerpoint/2010/main" val="609356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0E95BBC-88AB-4916-A4F0-4E668D8005FC}"/>
              </a:ext>
            </a:extLst>
          </p:cNvPr>
          <p:cNvSpPr/>
          <p:nvPr/>
        </p:nvSpPr>
        <p:spPr>
          <a:xfrm>
            <a:off x="4343400" y="196870"/>
            <a:ext cx="4572000" cy="6555641"/>
          </a:xfrm>
          <a:prstGeom prst="rect">
            <a:avLst/>
          </a:prstGeom>
        </p:spPr>
        <p:txBody>
          <a:bodyPr wrap="square">
            <a:spAutoFit/>
          </a:bodyPr>
          <a:lstStyle/>
          <a:p>
            <a:pPr algn="ctr"/>
            <a:r>
              <a:rPr lang="en-US" sz="4800" b="1" dirty="0">
                <a:solidFill>
                  <a:srgbClr val="7030A0"/>
                </a:solidFill>
              </a:rPr>
              <a:t>B.A. 1</a:t>
            </a:r>
            <a:r>
              <a:rPr lang="en-US" sz="4800" b="1" baseline="30000" dirty="0">
                <a:solidFill>
                  <a:srgbClr val="7030A0"/>
                </a:solidFill>
              </a:rPr>
              <a:t>ST</a:t>
            </a:r>
            <a:r>
              <a:rPr lang="en-US" sz="4800" b="1" dirty="0">
                <a:solidFill>
                  <a:srgbClr val="7030A0"/>
                </a:solidFill>
              </a:rPr>
              <a:t> YEAR</a:t>
            </a:r>
            <a:endParaRPr lang="en-US" sz="3600" b="1" dirty="0">
              <a:solidFill>
                <a:srgbClr val="7030A0"/>
              </a:solidFill>
            </a:endParaRPr>
          </a:p>
          <a:p>
            <a:pPr algn="ctr"/>
            <a:endParaRPr lang="en-US" sz="4000" b="1" dirty="0">
              <a:solidFill>
                <a:srgbClr val="FF0000"/>
              </a:solidFill>
            </a:endParaRPr>
          </a:p>
          <a:p>
            <a:pPr algn="ctr"/>
            <a:r>
              <a:rPr lang="en-US" sz="4000" b="1" dirty="0">
                <a:solidFill>
                  <a:srgbClr val="FF0000"/>
                </a:solidFill>
              </a:rPr>
              <a:t>COURSE NAME: OLYMPIC MOVEMENTS AND ORGANIZATION OF TOURNAMENTS</a:t>
            </a:r>
          </a:p>
          <a:p>
            <a:pPr algn="ctr"/>
            <a:endParaRPr lang="en-US" sz="3600" b="1" dirty="0">
              <a:solidFill>
                <a:srgbClr val="FF0000"/>
              </a:solidFill>
            </a:endParaRPr>
          </a:p>
          <a:p>
            <a:pPr algn="ctr"/>
            <a:r>
              <a:rPr lang="en-US" sz="4800" b="1" dirty="0">
                <a:solidFill>
                  <a:srgbClr val="002060"/>
                </a:solidFill>
              </a:rPr>
              <a:t>COURSE CODE: PED102TH </a:t>
            </a:r>
          </a:p>
        </p:txBody>
      </p:sp>
      <p:pic>
        <p:nvPicPr>
          <p:cNvPr id="2050" name="Picture 2"/>
          <p:cNvPicPr>
            <a:picLocks noChangeAspect="1" noChangeArrowheads="1"/>
          </p:cNvPicPr>
          <p:nvPr/>
        </p:nvPicPr>
        <p:blipFill>
          <a:blip r:embed="rId2"/>
          <a:srcRect/>
          <a:stretch>
            <a:fillRect/>
          </a:stretch>
        </p:blipFill>
        <p:spPr bwMode="auto">
          <a:xfrm>
            <a:off x="0" y="1"/>
            <a:ext cx="4343400" cy="6858000"/>
          </a:xfrm>
          <a:prstGeom prst="rect">
            <a:avLst/>
          </a:prstGeom>
          <a:noFill/>
          <a:ln w="9525">
            <a:noFill/>
            <a:miter lim="800000"/>
            <a:headEnd/>
            <a:tailEnd/>
          </a:ln>
          <a:effectLst/>
        </p:spPr>
      </p:pic>
    </p:spTree>
    <p:extLst>
      <p:ext uri="{BB962C8B-B14F-4D97-AF65-F5344CB8AC3E}">
        <p14:creationId xmlns:p14="http://schemas.microsoft.com/office/powerpoint/2010/main" val="2476879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8407AEE-87E5-4259-B378-DA80629601FD}"/>
              </a:ext>
            </a:extLst>
          </p:cNvPr>
          <p:cNvPicPr>
            <a:picLocks noChangeAspect="1"/>
          </p:cNvPicPr>
          <p:nvPr/>
        </p:nvPicPr>
        <p:blipFill>
          <a:blip r:embed="rId2"/>
          <a:stretch>
            <a:fillRect/>
          </a:stretch>
        </p:blipFill>
        <p:spPr>
          <a:xfrm>
            <a:off x="312208" y="228600"/>
            <a:ext cx="8519583" cy="6019800"/>
          </a:xfrm>
          <a:prstGeom prst="rect">
            <a:avLst/>
          </a:prstGeom>
        </p:spPr>
      </p:pic>
      <p:sp>
        <p:nvSpPr>
          <p:cNvPr id="5" name="Rectangle 4">
            <a:extLst>
              <a:ext uri="{FF2B5EF4-FFF2-40B4-BE49-F238E27FC236}">
                <a16:creationId xmlns:a16="http://schemas.microsoft.com/office/drawing/2014/main" id="{C33DFDED-B469-4BA0-ABCE-B3D8108EB3C4}"/>
              </a:ext>
            </a:extLst>
          </p:cNvPr>
          <p:cNvSpPr/>
          <p:nvPr/>
        </p:nvSpPr>
        <p:spPr>
          <a:xfrm>
            <a:off x="533400" y="914400"/>
            <a:ext cx="7772400" cy="2554545"/>
          </a:xfrm>
          <a:prstGeom prst="rect">
            <a:avLst/>
          </a:prstGeom>
        </p:spPr>
        <p:txBody>
          <a:bodyPr wrap="square">
            <a:spAutoFit/>
          </a:bodyPr>
          <a:lstStyle/>
          <a:p>
            <a:pPr algn="ctr"/>
            <a:r>
              <a:rPr lang="en-US" sz="8000" b="1" dirty="0">
                <a:solidFill>
                  <a:srgbClr val="FF0000"/>
                </a:solidFill>
              </a:rPr>
              <a:t>INTRAMURAL COMPETITION  </a:t>
            </a:r>
            <a:endParaRPr lang="en-US" sz="1400"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07C6A-24DD-4FB6-B4C2-21AF6A10B5F1}"/>
              </a:ext>
            </a:extLst>
          </p:cNvPr>
          <p:cNvSpPr>
            <a:spLocks noGrp="1"/>
          </p:cNvSpPr>
          <p:nvPr>
            <p:ph type="title"/>
          </p:nvPr>
        </p:nvSpPr>
        <p:spPr/>
        <p:style>
          <a:lnRef idx="2">
            <a:schemeClr val="dk1">
              <a:shade val="50000"/>
            </a:schemeClr>
          </a:lnRef>
          <a:fillRef idx="1">
            <a:schemeClr val="dk1"/>
          </a:fillRef>
          <a:effectRef idx="0">
            <a:schemeClr val="dk1"/>
          </a:effectRef>
          <a:fontRef idx="minor">
            <a:schemeClr val="lt1"/>
          </a:fontRef>
        </p:style>
        <p:txBody>
          <a:bodyPr/>
          <a:lstStyle/>
          <a:p>
            <a:r>
              <a:rPr lang="en-US" b="1" dirty="0">
                <a:solidFill>
                  <a:srgbClr val="FF0000"/>
                </a:solidFill>
              </a:rPr>
              <a:t>TOPICS TO BE COVERED</a:t>
            </a:r>
          </a:p>
        </p:txBody>
      </p:sp>
      <p:sp>
        <p:nvSpPr>
          <p:cNvPr id="3" name="Content Placeholder 2">
            <a:extLst>
              <a:ext uri="{FF2B5EF4-FFF2-40B4-BE49-F238E27FC236}">
                <a16:creationId xmlns:a16="http://schemas.microsoft.com/office/drawing/2014/main" id="{5E6D11E5-D21D-4DCB-B446-38F510FCDE25}"/>
              </a:ext>
            </a:extLst>
          </p:cNvPr>
          <p:cNvSpPr>
            <a:spLocks noGrp="1"/>
          </p:cNvSpPr>
          <p:nvPr>
            <p:ph idx="1"/>
          </p:nvPr>
        </p:nvSpPr>
        <p:spPr>
          <a:xfrm>
            <a:off x="457200" y="2286000"/>
            <a:ext cx="8229600" cy="3840163"/>
          </a:xfrm>
        </p:spPr>
        <p:txBody>
          <a:bodyPr/>
          <a:lstStyle/>
          <a:p>
            <a:r>
              <a:rPr lang="en-US" b="1" dirty="0"/>
              <a:t>INTRAMURAL</a:t>
            </a:r>
          </a:p>
          <a:p>
            <a:r>
              <a:rPr lang="en-US" b="1" dirty="0"/>
              <a:t>OBJECTIVES OF INTRAMURALS</a:t>
            </a:r>
          </a:p>
          <a:p>
            <a:r>
              <a:rPr lang="en-US" b="1" dirty="0"/>
              <a:t>EXTRAMURAL</a:t>
            </a:r>
          </a:p>
          <a:p>
            <a:r>
              <a:rPr lang="en-US" b="1" dirty="0"/>
              <a:t>OBJECTIVES OF EXTRAMURAL</a:t>
            </a:r>
          </a:p>
          <a:p>
            <a:r>
              <a:rPr lang="en-US" b="1" dirty="0"/>
              <a:t>ATHLETIC MEET</a:t>
            </a:r>
          </a:p>
        </p:txBody>
      </p:sp>
    </p:spTree>
    <p:extLst>
      <p:ext uri="{BB962C8B-B14F-4D97-AF65-F5344CB8AC3E}">
        <p14:creationId xmlns:p14="http://schemas.microsoft.com/office/powerpoint/2010/main" val="1824641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BCE6C-29AB-48A2-AAFB-17BD1CA63D3B}"/>
              </a:ext>
            </a:extLst>
          </p:cNvPr>
          <p:cNvSpPr>
            <a:spLocks noGrp="1"/>
          </p:cNvSpPr>
          <p:nvPr>
            <p:ph type="title"/>
          </p:nvPr>
        </p:nvSpPr>
        <p:spPr>
          <a:xfrm>
            <a:off x="457200" y="274638"/>
            <a:ext cx="8229600" cy="944562"/>
          </a:xfrm>
        </p:spPr>
        <p:style>
          <a:lnRef idx="0">
            <a:schemeClr val="accent1"/>
          </a:lnRef>
          <a:fillRef idx="3">
            <a:schemeClr val="accent1"/>
          </a:fillRef>
          <a:effectRef idx="3">
            <a:schemeClr val="accent1"/>
          </a:effectRef>
          <a:fontRef idx="minor">
            <a:schemeClr val="lt1"/>
          </a:fontRef>
        </p:style>
        <p:txBody>
          <a:bodyPr>
            <a:normAutofit/>
          </a:bodyPr>
          <a:lstStyle/>
          <a:p>
            <a:r>
              <a:rPr lang="en-US" b="1" dirty="0"/>
              <a:t>INTRAMURAL</a:t>
            </a:r>
          </a:p>
        </p:txBody>
      </p:sp>
      <p:sp>
        <p:nvSpPr>
          <p:cNvPr id="3" name="Content Placeholder 2">
            <a:extLst>
              <a:ext uri="{FF2B5EF4-FFF2-40B4-BE49-F238E27FC236}">
                <a16:creationId xmlns:a16="http://schemas.microsoft.com/office/drawing/2014/main" id="{A18F3C99-D535-4083-BD77-16F031FAE497}"/>
              </a:ext>
            </a:extLst>
          </p:cNvPr>
          <p:cNvSpPr>
            <a:spLocks noGrp="1"/>
          </p:cNvSpPr>
          <p:nvPr>
            <p:ph idx="1"/>
          </p:nvPr>
        </p:nvSpPr>
        <p:spPr>
          <a:xfrm>
            <a:off x="457200" y="1219200"/>
            <a:ext cx="8382000" cy="5638800"/>
          </a:xfrm>
        </p:spPr>
        <p:txBody>
          <a:bodyPr>
            <a:normAutofit/>
          </a:bodyPr>
          <a:lstStyle/>
          <a:p>
            <a:r>
              <a:rPr lang="en-US" dirty="0"/>
              <a:t>Intramural is derived from the Latin word” Intra” means “within” and “</a:t>
            </a:r>
            <a:r>
              <a:rPr lang="en-US" dirty="0" err="1"/>
              <a:t>Muralis</a:t>
            </a:r>
            <a:r>
              <a:rPr lang="en-US" dirty="0"/>
              <a:t>” means “Waif, So we can say that the activities, which are performed within the walls or within the campus of an institution are called ‘Intramurals”.</a:t>
            </a:r>
          </a:p>
        </p:txBody>
      </p:sp>
    </p:spTree>
    <p:extLst>
      <p:ext uri="{BB962C8B-B14F-4D97-AF65-F5344CB8AC3E}">
        <p14:creationId xmlns:p14="http://schemas.microsoft.com/office/powerpoint/2010/main" val="3606719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092C8-485E-474F-B886-1845B96BD02D}"/>
              </a:ext>
            </a:extLst>
          </p:cNvPr>
          <p:cNvSpPr>
            <a:spLocks noGrp="1"/>
          </p:cNvSpPr>
          <p:nvPr>
            <p:ph type="title"/>
          </p:nvPr>
        </p:nvSpPr>
        <p:spPr/>
        <p:style>
          <a:lnRef idx="0">
            <a:schemeClr val="accent4"/>
          </a:lnRef>
          <a:fillRef idx="3">
            <a:schemeClr val="accent4"/>
          </a:fillRef>
          <a:effectRef idx="3">
            <a:schemeClr val="accent4"/>
          </a:effectRef>
          <a:fontRef idx="minor">
            <a:schemeClr val="lt1"/>
          </a:fontRef>
        </p:style>
        <p:txBody>
          <a:bodyPr/>
          <a:lstStyle/>
          <a:p>
            <a:r>
              <a:rPr lang="en-US" b="1" dirty="0"/>
              <a:t>OBJECTIVES OF INTRAMURALS</a:t>
            </a:r>
          </a:p>
        </p:txBody>
      </p:sp>
      <p:sp>
        <p:nvSpPr>
          <p:cNvPr id="3" name="Content Placeholder 2">
            <a:extLst>
              <a:ext uri="{FF2B5EF4-FFF2-40B4-BE49-F238E27FC236}">
                <a16:creationId xmlns:a16="http://schemas.microsoft.com/office/drawing/2014/main" id="{78C4B25E-A91B-4452-AA8F-C5813D7A3D61}"/>
              </a:ext>
            </a:extLst>
          </p:cNvPr>
          <p:cNvSpPr>
            <a:spLocks noGrp="1"/>
          </p:cNvSpPr>
          <p:nvPr>
            <p:ph idx="1"/>
          </p:nvPr>
        </p:nvSpPr>
        <p:spPr>
          <a:xfrm>
            <a:off x="457200" y="1600200"/>
            <a:ext cx="8229600" cy="4983162"/>
          </a:xfrm>
        </p:spPr>
        <p:txBody>
          <a:bodyPr>
            <a:noAutofit/>
          </a:bodyPr>
          <a:lstStyle/>
          <a:p>
            <a:r>
              <a:rPr lang="en-US" sz="2200" dirty="0"/>
              <a:t>To provide an opportunity for every student to participate in Games and sports.</a:t>
            </a:r>
          </a:p>
          <a:p>
            <a:r>
              <a:rPr lang="en-US" sz="2200" dirty="0"/>
              <a:t>To develop leadership Qualities among students.</a:t>
            </a:r>
          </a:p>
          <a:p>
            <a:r>
              <a:rPr lang="en-US" sz="2200" dirty="0"/>
              <a:t>To develop the Feeling of Cooperation.</a:t>
            </a:r>
          </a:p>
          <a:p>
            <a:r>
              <a:rPr lang="en-US" sz="2200" dirty="0"/>
              <a:t>To provide Recreating.</a:t>
            </a:r>
          </a:p>
          <a:p>
            <a:r>
              <a:rPr lang="en-US" sz="2200" dirty="0"/>
              <a:t>To develop the Feeling of Sportsmanship.</a:t>
            </a:r>
          </a:p>
          <a:p>
            <a:r>
              <a:rPr lang="en-US" sz="2200" dirty="0"/>
              <a:t>To provide an opportunity to learn a variety of games and skills.</a:t>
            </a:r>
          </a:p>
          <a:p>
            <a:r>
              <a:rPr lang="en-US" sz="2200" dirty="0"/>
              <a:t>To provide the opportunity of getting Experience of </a:t>
            </a:r>
            <a:r>
              <a:rPr lang="en-US" sz="2200" dirty="0" err="1"/>
              <a:t>Organisation</a:t>
            </a:r>
            <a:r>
              <a:rPr lang="en-US" sz="2200" dirty="0"/>
              <a:t> of Competitions.</a:t>
            </a:r>
          </a:p>
          <a:p>
            <a:r>
              <a:rPr lang="en-US" sz="2200" dirty="0"/>
              <a:t>To find out talented Sportspersons.</a:t>
            </a:r>
          </a:p>
          <a:p>
            <a:r>
              <a:rPr lang="en-US" sz="2200" dirty="0"/>
              <a:t>To provide an opportunity to Develop personality.</a:t>
            </a:r>
          </a:p>
        </p:txBody>
      </p:sp>
    </p:spTree>
    <p:extLst>
      <p:ext uri="{BB962C8B-B14F-4D97-AF65-F5344CB8AC3E}">
        <p14:creationId xmlns:p14="http://schemas.microsoft.com/office/powerpoint/2010/main" val="422007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CB6B5-E79F-4505-9BB0-A4F9D7B7C532}"/>
              </a:ext>
            </a:extLst>
          </p:cNvPr>
          <p:cNvSpPr>
            <a:spLocks noGrp="1"/>
          </p:cNvSpPr>
          <p:nvPr>
            <p:ph type="title"/>
          </p:nvPr>
        </p:nvSpPr>
        <p:spPr/>
        <p:style>
          <a:lnRef idx="0">
            <a:schemeClr val="dk1"/>
          </a:lnRef>
          <a:fillRef idx="3">
            <a:schemeClr val="dk1"/>
          </a:fillRef>
          <a:effectRef idx="3">
            <a:schemeClr val="dk1"/>
          </a:effectRef>
          <a:fontRef idx="minor">
            <a:schemeClr val="lt1"/>
          </a:fontRef>
        </p:style>
        <p:txBody>
          <a:bodyPr/>
          <a:lstStyle/>
          <a:p>
            <a:r>
              <a:rPr lang="en-US" b="1" dirty="0"/>
              <a:t>EXTRAMURAL</a:t>
            </a:r>
          </a:p>
        </p:txBody>
      </p:sp>
      <p:sp>
        <p:nvSpPr>
          <p:cNvPr id="3" name="Content Placeholder 2">
            <a:extLst>
              <a:ext uri="{FF2B5EF4-FFF2-40B4-BE49-F238E27FC236}">
                <a16:creationId xmlns:a16="http://schemas.microsoft.com/office/drawing/2014/main" id="{B67EF499-C4F5-4B23-BE7A-3811CC9D922A}"/>
              </a:ext>
            </a:extLst>
          </p:cNvPr>
          <p:cNvSpPr>
            <a:spLocks noGrp="1"/>
          </p:cNvSpPr>
          <p:nvPr>
            <p:ph idx="1"/>
          </p:nvPr>
        </p:nvSpPr>
        <p:spPr/>
        <p:txBody>
          <a:bodyPr/>
          <a:lstStyle/>
          <a:p>
            <a:r>
              <a:rPr lang="en-US" dirty="0"/>
              <a:t>Extramural is derived from the Latin words “Extra” and “Murals”. Here extra means “outside” and murals mean “wall”. So, We can say that the activities which are performed outside the walls of an institution or school are known as “extramural”.</a:t>
            </a:r>
          </a:p>
        </p:txBody>
      </p:sp>
    </p:spTree>
    <p:extLst>
      <p:ext uri="{BB962C8B-B14F-4D97-AF65-F5344CB8AC3E}">
        <p14:creationId xmlns:p14="http://schemas.microsoft.com/office/powerpoint/2010/main" val="750260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67DA5-F3E3-4624-9D28-B46A49548C45}"/>
              </a:ext>
            </a:extLst>
          </p:cNvPr>
          <p:cNvSpPr>
            <a:spLocks noGrp="1"/>
          </p:cNvSpPr>
          <p:nvPr>
            <p:ph type="title"/>
          </p:nvPr>
        </p:nvSpPr>
        <p:spPr/>
        <p:style>
          <a:lnRef idx="0">
            <a:schemeClr val="accent4"/>
          </a:lnRef>
          <a:fillRef idx="3">
            <a:schemeClr val="accent4"/>
          </a:fillRef>
          <a:effectRef idx="3">
            <a:schemeClr val="accent4"/>
          </a:effectRef>
          <a:fontRef idx="minor">
            <a:schemeClr val="lt1"/>
          </a:fontRef>
        </p:style>
        <p:txBody>
          <a:bodyPr/>
          <a:lstStyle/>
          <a:p>
            <a:r>
              <a:rPr lang="en-US" b="1" dirty="0"/>
              <a:t>OBJECTIVES OF EXTRAMURAL</a:t>
            </a:r>
          </a:p>
        </p:txBody>
      </p:sp>
      <p:sp>
        <p:nvSpPr>
          <p:cNvPr id="3" name="Content Placeholder 2">
            <a:extLst>
              <a:ext uri="{FF2B5EF4-FFF2-40B4-BE49-F238E27FC236}">
                <a16:creationId xmlns:a16="http://schemas.microsoft.com/office/drawing/2014/main" id="{47767275-A860-4D30-A10C-D1DC27FADC6D}"/>
              </a:ext>
            </a:extLst>
          </p:cNvPr>
          <p:cNvSpPr>
            <a:spLocks noGrp="1"/>
          </p:cNvSpPr>
          <p:nvPr>
            <p:ph idx="1"/>
          </p:nvPr>
        </p:nvSpPr>
        <p:spPr/>
        <p:txBody>
          <a:bodyPr/>
          <a:lstStyle/>
          <a:p>
            <a:r>
              <a:rPr lang="en-US" dirty="0"/>
              <a:t>To provide Experience to Students.</a:t>
            </a:r>
          </a:p>
          <a:p>
            <a:r>
              <a:rPr lang="en-US" dirty="0"/>
              <a:t>To improve the Standard of Sports.</a:t>
            </a:r>
          </a:p>
          <a:p>
            <a:r>
              <a:rPr lang="en-US" dirty="0"/>
              <a:t>To broaden the Base of Sports.</a:t>
            </a:r>
          </a:p>
          <a:p>
            <a:r>
              <a:rPr lang="en-US" dirty="0"/>
              <a:t>To develop Sportsmanship and Fraternity</a:t>
            </a:r>
          </a:p>
          <a:p>
            <a:r>
              <a:rPr lang="en-US" dirty="0"/>
              <a:t>To provide knowledge of New Rules and Advanced Techniques.</a:t>
            </a:r>
          </a:p>
        </p:txBody>
      </p:sp>
    </p:spTree>
    <p:extLst>
      <p:ext uri="{BB962C8B-B14F-4D97-AF65-F5344CB8AC3E}">
        <p14:creationId xmlns:p14="http://schemas.microsoft.com/office/powerpoint/2010/main" val="30092675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2A49D-E49C-4147-8604-EF458C090D97}"/>
              </a:ext>
            </a:extLst>
          </p:cNvPr>
          <p:cNvSpPr>
            <a:spLocks noGrp="1"/>
          </p:cNvSpPr>
          <p:nvPr>
            <p:ph type="title"/>
          </p:nvPr>
        </p:nvSpPr>
        <p:spPr/>
        <p:style>
          <a:lnRef idx="0">
            <a:schemeClr val="accent5"/>
          </a:lnRef>
          <a:fillRef idx="3">
            <a:schemeClr val="accent5"/>
          </a:fillRef>
          <a:effectRef idx="3">
            <a:schemeClr val="accent5"/>
          </a:effectRef>
          <a:fontRef idx="minor">
            <a:schemeClr val="lt1"/>
          </a:fontRef>
        </p:style>
        <p:txBody>
          <a:bodyPr/>
          <a:lstStyle/>
          <a:p>
            <a:r>
              <a:rPr lang="en-US" b="1" dirty="0"/>
              <a:t>ATHLETIC MEET</a:t>
            </a:r>
          </a:p>
        </p:txBody>
      </p:sp>
      <p:sp>
        <p:nvSpPr>
          <p:cNvPr id="3" name="Content Placeholder 2">
            <a:extLst>
              <a:ext uri="{FF2B5EF4-FFF2-40B4-BE49-F238E27FC236}">
                <a16:creationId xmlns:a16="http://schemas.microsoft.com/office/drawing/2014/main" id="{38449F87-30FE-4978-B74F-139083C5B3AD}"/>
              </a:ext>
            </a:extLst>
          </p:cNvPr>
          <p:cNvSpPr>
            <a:spLocks noGrp="1"/>
          </p:cNvSpPr>
          <p:nvPr>
            <p:ph idx="1"/>
          </p:nvPr>
        </p:nvSpPr>
        <p:spPr/>
        <p:txBody>
          <a:bodyPr>
            <a:normAutofit fontScale="70000" lnSpcReduction="20000"/>
          </a:bodyPr>
          <a:lstStyle/>
          <a:p>
            <a:r>
              <a:rPr lang="en-US" dirty="0" err="1"/>
              <a:t>Organising</a:t>
            </a:r>
            <a:r>
              <a:rPr lang="en-US" dirty="0"/>
              <a:t> of an Athletic Meet Athletic Meet of an institution, is also called Sports Meet. </a:t>
            </a:r>
          </a:p>
          <a:p>
            <a:r>
              <a:rPr lang="en-US" dirty="0"/>
              <a:t>Sports meet may be divided into two categories from the conduct and </a:t>
            </a:r>
            <a:r>
              <a:rPr lang="en-US" dirty="0" err="1"/>
              <a:t>organisation</a:t>
            </a:r>
            <a:r>
              <a:rPr lang="en-US" dirty="0"/>
              <a:t> point of view, such as Standard and Non-Standard Sports Meet. </a:t>
            </a:r>
          </a:p>
          <a:p>
            <a:r>
              <a:rPr lang="en-US" dirty="0"/>
              <a:t>A Standard Athletic meet is a meet conducted according to the International Rules of Competition. </a:t>
            </a:r>
          </a:p>
          <a:p>
            <a:r>
              <a:rPr lang="en-US" dirty="0"/>
              <a:t>In Non-Standard meet it is not necessary to follow the international rules of the competition. </a:t>
            </a:r>
          </a:p>
          <a:p>
            <a:r>
              <a:rPr lang="en-US" dirty="0"/>
              <a:t>The Annual Athletic meets are being conducted almost in all the institutions of the state including universities. </a:t>
            </a:r>
          </a:p>
          <a:p>
            <a:r>
              <a:rPr lang="en-US" dirty="0"/>
              <a:t>The </a:t>
            </a:r>
            <a:r>
              <a:rPr lang="en-US" dirty="0" err="1"/>
              <a:t>organising</a:t>
            </a:r>
            <a:r>
              <a:rPr lang="en-US" dirty="0"/>
              <a:t> and conducting part of an athletic meet involves lot of planning and preparation. </a:t>
            </a:r>
          </a:p>
          <a:p>
            <a:r>
              <a:rPr lang="en-US" dirty="0"/>
              <a:t>The assistance and cooperation of several individuals is required for the successful and smooth conduct of the sports meet.</a:t>
            </a:r>
          </a:p>
        </p:txBody>
      </p:sp>
    </p:spTree>
    <p:extLst>
      <p:ext uri="{BB962C8B-B14F-4D97-AF65-F5344CB8AC3E}">
        <p14:creationId xmlns:p14="http://schemas.microsoft.com/office/powerpoint/2010/main" val="6549956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657</TotalTime>
  <Words>1074</Words>
  <Application>Microsoft Office PowerPoint</Application>
  <PresentationFormat>On-screen Show (4:3)</PresentationFormat>
  <Paragraphs>93</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Berlin Sans FB Demi</vt:lpstr>
      <vt:lpstr>Calibri</vt:lpstr>
      <vt:lpstr>Wingdings</vt:lpstr>
      <vt:lpstr>Office Theme</vt:lpstr>
      <vt:lpstr>PowerPoint Presentation</vt:lpstr>
      <vt:lpstr>PowerPoint Presentation</vt:lpstr>
      <vt:lpstr>PowerPoint Presentation</vt:lpstr>
      <vt:lpstr>TOPICS TO BE COVERED</vt:lpstr>
      <vt:lpstr>INTRAMURAL</vt:lpstr>
      <vt:lpstr>OBJECTIVES OF INTRAMURALS</vt:lpstr>
      <vt:lpstr>EXTRAMURAL</vt:lpstr>
      <vt:lpstr>OBJECTIVES OF EXTRAMURAL</vt:lpstr>
      <vt:lpstr>ATHLETIC MEET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jj</dc:creator>
  <cp:lastModifiedBy>User</cp:lastModifiedBy>
  <cp:revision>83</cp:revision>
  <dcterms:created xsi:type="dcterms:W3CDTF">2022-07-21T00:29:04Z</dcterms:created>
  <dcterms:modified xsi:type="dcterms:W3CDTF">2022-07-28T11:39:31Z</dcterms:modified>
</cp:coreProperties>
</file>